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4"/>
  </p:sldMasterIdLst>
  <p:sldIdLst>
    <p:sldId id="256" r:id="rId5"/>
    <p:sldId id="280" r:id="rId6"/>
    <p:sldId id="257" r:id="rId7"/>
    <p:sldId id="278" r:id="rId8"/>
    <p:sldId id="265" r:id="rId9"/>
    <p:sldId id="273" r:id="rId10"/>
    <p:sldId id="276" r:id="rId11"/>
    <p:sldId id="274" r:id="rId12"/>
    <p:sldId id="259" r:id="rId13"/>
    <p:sldId id="279" r:id="rId14"/>
    <p:sldId id="277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FB2D8-1EF7-42DB-A1C7-94DEC75821A6}" v="2" dt="2025-03-20T14:10:19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E015787-A8CF-EFF2-BEB7-D4102BCEF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9" y="812238"/>
            <a:ext cx="1634178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6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7" y="6041363"/>
            <a:ext cx="1552055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7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15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4746567"/>
            <a:ext cx="6347714" cy="129479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1298202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20/03/2025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White and yellow flowers">
            <a:extLst>
              <a:ext uri="{FF2B5EF4-FFF2-40B4-BE49-F238E27FC236}">
                <a16:creationId xmlns:a16="http://schemas.microsoft.com/office/drawing/2014/main" id="{C175891C-2532-7B51-45FF-2C16A0C4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0" y="816638"/>
            <a:ext cx="6089390" cy="384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01842"/>
            <a:ext cx="6347714" cy="566738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96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7" y="6041363"/>
            <a:ext cx="152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164-A4D6-40ED-B225-8DF76C15616F}" type="datetimeFigureOut">
              <a:rPr lang="en-GB" smtClean="0"/>
              <a:t>20/03/2025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3265" y="6041363"/>
            <a:ext cx="727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09B26-CA51-414D-A803-92321D2426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C457AE0-06D1-FC27-F901-543E45A21D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9" y="812238"/>
            <a:ext cx="1634178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Neighbourhood Development Plans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Neighbourhood Development Plans and </a:t>
            </a:r>
          </a:p>
          <a:p>
            <a:r>
              <a:rPr lang="en-GB" dirty="0">
                <a:latin typeface="Arial"/>
                <a:cs typeface="Arial"/>
              </a:rPr>
              <a:t>the NPPF December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90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62517C-DFCB-AB23-DB61-6F6E30E1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stock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154AD-76C9-F319-102C-C246B116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has held you back from preparing a Neighbourhood Plan?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If you’ve started the work but stopped, what got in the way?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If you’ve had second thoughts, what were they?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Given what we’re told you today, do you feel more inclined to start a plan ?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29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8A57D-6FAE-DCAF-F9DD-80978196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896F-1311-4B44-5545-CE4282A8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5D31-4F66-2D17-451A-21DB1EB2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3403-33A9-B971-C04B-E8FE4CF1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outline changes to national policy which will have an impact on our communities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set out our new interim provisional  housing requirements and what they mean in practice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To talk with you about Neighbourhood Planning as a mechanism for Communities to face the challenge  and </a:t>
            </a:r>
            <a:r>
              <a:rPr lang="en-GB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what we can do to support you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24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303C-7CCC-E614-88D3-FCD87BEA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NPPF December 2024: What this means for 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9359-44B8-B553-8C65-37FFF5381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The governments formula for housing need: the standard method. Includes 5% buffer. Requirement is for the Plan period to 2037</a:t>
            </a:r>
          </a:p>
          <a:p>
            <a:r>
              <a:rPr lang="en-GB" b="1" dirty="0">
                <a:latin typeface="Arial"/>
                <a:cs typeface="Arial"/>
              </a:rPr>
              <a:t>Babergh</a:t>
            </a:r>
            <a:r>
              <a:rPr lang="en-GB" dirty="0">
                <a:latin typeface="Arial"/>
                <a:cs typeface="Arial"/>
              </a:rPr>
              <a:t>: Now 775 dwellings (was 416) – 86% increase</a:t>
            </a:r>
          </a:p>
          <a:p>
            <a:r>
              <a:rPr lang="en-GB" b="1" dirty="0">
                <a:latin typeface="Arial"/>
                <a:cs typeface="Arial"/>
              </a:rPr>
              <a:t>Mid Suffolk</a:t>
            </a:r>
            <a:r>
              <a:rPr lang="en-GB" dirty="0">
                <a:latin typeface="Arial"/>
                <a:cs typeface="Arial"/>
              </a:rPr>
              <a:t>: Now 734 dwellings (was 535) – 37% increase</a:t>
            </a:r>
          </a:p>
          <a:p>
            <a:r>
              <a:rPr lang="en-GB" dirty="0">
                <a:latin typeface="Arial"/>
                <a:cs typeface="Arial"/>
              </a:rPr>
              <a:t>A new Plan review. A new Spatial strategy</a:t>
            </a:r>
          </a:p>
          <a:p>
            <a:r>
              <a:rPr lang="en-GB" b="1" dirty="0">
                <a:latin typeface="Arial"/>
                <a:cs typeface="Arial"/>
              </a:rPr>
              <a:t>Interim housing requirement comes with significant caveats and will almost certainly change</a:t>
            </a:r>
            <a:endParaRPr lang="en-GB" b="1" dirty="0"/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13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724073-D833-41E1-EDAA-D09A1652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Joint Local Development Scheme March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C36DC-D66A-3FDF-FD0C-B540950C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• Scoping and participation stage, including minimum four-month notification of Plan commencement – March 2026 to July 2026. </a:t>
            </a:r>
          </a:p>
          <a:p>
            <a:r>
              <a:rPr lang="en-GB" dirty="0"/>
              <a:t>• Plan visioning and strategy development including first public consultation – August 2026 to March 2027. </a:t>
            </a:r>
          </a:p>
          <a:p>
            <a:r>
              <a:rPr lang="en-GB" dirty="0"/>
              <a:t>• Evidence gathering and draft the Plan – April 2027 to December 2027. </a:t>
            </a:r>
          </a:p>
          <a:p>
            <a:r>
              <a:rPr lang="en-GB" dirty="0"/>
              <a:t>• Second public consultation, proposing changes and submission of the Plan – January 2028 to June 2028. </a:t>
            </a:r>
          </a:p>
          <a:p>
            <a:r>
              <a:rPr lang="en-GB" dirty="0"/>
              <a:t>• Examination of Plan including additional three months for Main Modifications – July 2028 to March 2029.</a:t>
            </a:r>
          </a:p>
          <a:p>
            <a:r>
              <a:rPr lang="en-GB" dirty="0"/>
              <a:t> • Adoption – April 2029</a:t>
            </a:r>
          </a:p>
        </p:txBody>
      </p:sp>
    </p:spTree>
    <p:extLst>
      <p:ext uri="{BB962C8B-B14F-4D97-AF65-F5344CB8AC3E}">
        <p14:creationId xmlns:p14="http://schemas.microsoft.com/office/powerpoint/2010/main" val="118748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5AFA7-1167-76BF-37F8-C3032716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health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6840F-7464-8EF8-65A4-7CDDDB0F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Provisional interim figures</a:t>
            </a:r>
          </a:p>
          <a:p>
            <a:r>
              <a:rPr lang="en-GB" dirty="0"/>
              <a:t>Interim provisional requirement calculated proportionate to Parish housing stock</a:t>
            </a:r>
          </a:p>
          <a:p>
            <a:r>
              <a:rPr lang="en-GB" dirty="0"/>
              <a:t>“</a:t>
            </a:r>
            <a:r>
              <a:rPr lang="en-GB" i="1" dirty="0"/>
              <a:t>Policy off</a:t>
            </a:r>
            <a:r>
              <a:rPr lang="en-GB" dirty="0"/>
              <a:t>”: These figures </a:t>
            </a:r>
            <a:r>
              <a:rPr lang="en-GB" b="1" u="sng" dirty="0"/>
              <a:t>do not </a:t>
            </a:r>
            <a:r>
              <a:rPr lang="en-GB" dirty="0"/>
              <a:t>factor in constraints and policies which may affect the spatial strategy and distribution of growth</a:t>
            </a:r>
          </a:p>
          <a:p>
            <a:r>
              <a:rPr lang="en-GB" dirty="0"/>
              <a:t>To assist discussion with Neighbourhood Planning groups about local housing requirements</a:t>
            </a:r>
          </a:p>
          <a:p>
            <a:r>
              <a:rPr lang="en-GB" dirty="0"/>
              <a:t>To inform those considering preparing a plan about the scale of the challenge we all face</a:t>
            </a:r>
          </a:p>
        </p:txBody>
      </p:sp>
    </p:spTree>
    <p:extLst>
      <p:ext uri="{BB962C8B-B14F-4D97-AF65-F5344CB8AC3E}">
        <p14:creationId xmlns:p14="http://schemas.microsoft.com/office/powerpoint/2010/main" val="1861793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BAF30-09C9-0967-B24E-21C373E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Provisional interim housing requirement: Babergh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E06F3-A4BC-F43F-FE30-A9CDC2371F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4644" y="1464014"/>
            <a:ext cx="3087688" cy="29812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0B4137-1BC0-EC9D-0ED8-2AC8931340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00219" y="1675950"/>
            <a:ext cx="2527165" cy="388143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9E4B0-0F4C-BF61-883E-F1C21129C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9" y="4405830"/>
            <a:ext cx="3082853" cy="2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1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8803-6E0B-02C4-4C0C-7FBE9FF6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A5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Provisional interim housing requirement: Mid Suffolk (1)</a:t>
            </a: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4BD27A-E8A5-C142-1D2E-02AFA6463B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1366" y="1930400"/>
            <a:ext cx="2730640" cy="17971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0299FA-9B18-F558-06A0-8C3998DAF3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717" y="2160588"/>
            <a:ext cx="2539317" cy="3881437"/>
          </a:xfrm>
        </p:spPr>
      </p:pic>
    </p:spTree>
    <p:extLst>
      <p:ext uri="{BB962C8B-B14F-4D97-AF65-F5344CB8AC3E}">
        <p14:creationId xmlns:p14="http://schemas.microsoft.com/office/powerpoint/2010/main" val="11902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CFADA-8D35-A424-36A7-9B2DEFE0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MSDC (2)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32E4DA-3179-F1E2-BE7E-4E38BBCAA5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6673" y="2160588"/>
            <a:ext cx="2533542" cy="3881437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41CAFB-E494-1CD1-F3DB-793F1AD2BD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63512" y="2160588"/>
            <a:ext cx="2629035" cy="3435527"/>
          </a:xfrm>
        </p:spPr>
      </p:pic>
    </p:spTree>
    <p:extLst>
      <p:ext uri="{BB962C8B-B14F-4D97-AF65-F5344CB8AC3E}">
        <p14:creationId xmlns:p14="http://schemas.microsoft.com/office/powerpoint/2010/main" val="86283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F551-80EF-44CE-7B1F-5BDC67C3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Our place based support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C701-B294-E9D8-6B92-F37E285A3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Tahoma"/>
                <a:ea typeface="Tahoma"/>
                <a:cs typeface="Arial"/>
              </a:rPr>
              <a:t>Your Plan. Our shared Issues.</a:t>
            </a:r>
          </a:p>
          <a:p>
            <a:r>
              <a:rPr lang="en-GB" dirty="0">
                <a:latin typeface="Tahoma"/>
                <a:ea typeface="Tahoma"/>
                <a:cs typeface="Arial"/>
              </a:rPr>
              <a:t>Reducing the risk of non-conformity with NPPF 2024 and our Plan Review. A basic condition for your draft NDP.</a:t>
            </a:r>
            <a:endParaRPr lang="en-GB" dirty="0">
              <a:latin typeface="Tahoma"/>
              <a:ea typeface="Tahoma"/>
            </a:endParaRPr>
          </a:p>
          <a:p>
            <a:r>
              <a:rPr lang="en-GB" dirty="0">
                <a:latin typeface="Tahoma"/>
                <a:ea typeface="Tahoma"/>
                <a:cs typeface="Arial"/>
              </a:rPr>
              <a:t>Helping you consider the challenge of allocations. </a:t>
            </a:r>
            <a:endParaRPr lang="en-GB" dirty="0">
              <a:latin typeface="Tahoma"/>
              <a:ea typeface="Tahoma"/>
            </a:endParaRPr>
          </a:p>
          <a:p>
            <a:r>
              <a:rPr lang="en-GB" dirty="0">
                <a:latin typeface="Tahoma"/>
                <a:ea typeface="Tahoma"/>
                <a:cs typeface="Tahoma"/>
              </a:rPr>
              <a:t>Motivations, opportunities and challenges that may be hidden in plain sight</a:t>
            </a:r>
            <a:endParaRPr lang="en-GB" dirty="0">
              <a:latin typeface="Tahoma"/>
              <a:ea typeface="Tahoma"/>
              <a:cs typeface="Arial"/>
            </a:endParaRPr>
          </a:p>
          <a:p>
            <a:r>
              <a:rPr lang="en-GB" dirty="0">
                <a:latin typeface="Tahoma"/>
                <a:ea typeface="Tahoma"/>
                <a:cs typeface="Arial"/>
              </a:rPr>
              <a:t>Helping you to ensure you have the greatest chance of success with your plan at Examination</a:t>
            </a:r>
            <a:endParaRPr lang="en-GB" dirty="0">
              <a:latin typeface="Tahoma"/>
              <a:ea typeface="Tahoma"/>
            </a:endParaRPr>
          </a:p>
          <a:p>
            <a:endParaRPr lang="en-GB" dirty="0">
              <a:latin typeface="Tahoma"/>
              <a:ea typeface="Tahoma"/>
            </a:endParaRPr>
          </a:p>
          <a:p>
            <a:endParaRPr lang="en-GB" dirty="0"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6538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MSDC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9480"/>
      </a:accent1>
      <a:accent2>
        <a:srgbClr val="1A505B"/>
      </a:accent2>
      <a:accent3>
        <a:srgbClr val="A8328A"/>
      </a:accent3>
      <a:accent4>
        <a:srgbClr val="6E91A0"/>
      </a:accent4>
      <a:accent5>
        <a:srgbClr val="F478C2"/>
      </a:accent5>
      <a:accent6>
        <a:srgbClr val="F0D577"/>
      </a:accent6>
      <a:hlink>
        <a:srgbClr val="A8328A"/>
      </a:hlink>
      <a:folHlink>
        <a:srgbClr val="EC1CA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SDC presentation template 1" id="{001D548C-36BF-446F-8B57-C659B3356D56}" vid="{CB71F2ED-F5DA-40E5-AC69-A062A32A71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04046-ffad-4f70-9f4b-bbc776f1b690" xsi:nil="true"/>
    <lcf76f155ced4ddcb4097134ff3c332f xmlns="fa76868a-b82a-4a5c-9550-63b8595dc5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E3029593328428D12ECAC874646A6" ma:contentTypeVersion="17" ma:contentTypeDescription="Create a new document." ma:contentTypeScope="" ma:versionID="50b27af0098bcb33889c39b473fc0ab8">
  <xsd:schema xmlns:xsd="http://www.w3.org/2001/XMLSchema" xmlns:xs="http://www.w3.org/2001/XMLSchema" xmlns:p="http://schemas.microsoft.com/office/2006/metadata/properties" xmlns:ns2="fa76868a-b82a-4a5c-9550-63b8595dc5b8" xmlns:ns3="e77b307d-7e9c-4308-a7a2-f0b17129d5d2" xmlns:ns4="75304046-ffad-4f70-9f4b-bbc776f1b690" targetNamespace="http://schemas.microsoft.com/office/2006/metadata/properties" ma:root="true" ma:fieldsID="735222e00a38ef18a9194aca1aab470d" ns2:_="" ns3:_="" ns4:_="">
    <xsd:import namespace="fa76868a-b82a-4a5c-9550-63b8595dc5b8"/>
    <xsd:import namespace="e77b307d-7e9c-4308-a7a2-f0b17129d5d2"/>
    <xsd:import namespace="75304046-ffad-4f70-9f4b-bbc776f1b6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6868a-b82a-4a5c-9550-63b8595dc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6bf4c4-4eb2-40f1-bc0e-6b8189d6f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b307d-7e9c-4308-a7a2-f0b17129d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046-ffad-4f70-9f4b-bbc776f1b69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4ecdade-1c7e-4a4a-bd1e-0b82405777a8}" ma:internalName="TaxCatchAll" ma:showField="CatchAllData" ma:web="e77b307d-7e9c-4308-a7a2-f0b17129d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0AEB5-1778-4F17-9464-21FD117FFE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7564DE-1C66-4ABE-A280-615C8BB1F9CD}">
  <ds:schemaRefs>
    <ds:schemaRef ds:uri="http://purl.org/dc/elements/1.1/"/>
    <ds:schemaRef ds:uri="fa76868a-b82a-4a5c-9550-63b8595dc5b8"/>
    <ds:schemaRef ds:uri="http://schemas.microsoft.com/office/2006/metadata/properties"/>
    <ds:schemaRef ds:uri="http://purl.org/dc/terms/"/>
    <ds:schemaRef ds:uri="http://schemas.openxmlformats.org/package/2006/metadata/core-properties"/>
    <ds:schemaRef ds:uri="e77b307d-7e9c-4308-a7a2-f0b17129d5d2"/>
    <ds:schemaRef ds:uri="http://schemas.microsoft.com/office/infopath/2007/PartnerControls"/>
    <ds:schemaRef ds:uri="http://schemas.microsoft.com/office/2006/documentManagement/types"/>
    <ds:schemaRef ds:uri="75304046-ffad-4f70-9f4b-bbc776f1b69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AC2122-1339-4911-851A-71748ED32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6868a-b82a-4a5c-9550-63b8595dc5b8"/>
    <ds:schemaRef ds:uri="e77b307d-7e9c-4308-a7a2-f0b17129d5d2"/>
    <ds:schemaRef ds:uri="75304046-ffad-4f70-9f4b-bbc776f1b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BMSDC presentation corporate template</Template>
  <TotalTime>400</TotalTime>
  <Words>452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Aptos</vt:lpstr>
      <vt:lpstr>Arial</vt:lpstr>
      <vt:lpstr>Arial Narrow</vt:lpstr>
      <vt:lpstr>Symbol</vt:lpstr>
      <vt:lpstr>Tahoma</vt:lpstr>
      <vt:lpstr>Trebuchet MS</vt:lpstr>
      <vt:lpstr>Wingdings 3</vt:lpstr>
      <vt:lpstr>Facet</vt:lpstr>
      <vt:lpstr>Neighbourhood Development Plans</vt:lpstr>
      <vt:lpstr>PowerPoint Presentation</vt:lpstr>
      <vt:lpstr>NPPF December 2024: What this means for us</vt:lpstr>
      <vt:lpstr>Joint Local Development Scheme March 2025</vt:lpstr>
      <vt:lpstr>A health warning</vt:lpstr>
      <vt:lpstr>Provisional interim housing requirement: Babergh</vt:lpstr>
      <vt:lpstr>Provisional interim housing requirement: Mid Suffolk (1)</vt:lpstr>
      <vt:lpstr>MSDC (2)</vt:lpstr>
      <vt:lpstr>Our place based support </vt:lpstr>
      <vt:lpstr>Taking stock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Eliana Ciufo</dc:creator>
  <cp:lastModifiedBy>Philip Isbell</cp:lastModifiedBy>
  <cp:revision>120</cp:revision>
  <cp:lastPrinted>2025-03-20T14:10:28Z</cp:lastPrinted>
  <dcterms:created xsi:type="dcterms:W3CDTF">2025-03-11T11:39:05Z</dcterms:created>
  <dcterms:modified xsi:type="dcterms:W3CDTF">2025-03-20T15:28:46Z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0x010100239E3029593328428D12ECAC874646A6</vt:lpwstr>
  </property>
  <property fmtid="{D5CDD505-2E9C-101B-9397-08002B2CF9AE}" pid="3" name="MediaServiceImageTags">
    <vt:lpwstr/>
  </property>
</Properties>
</file>